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221" y="-70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84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79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2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3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71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0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3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6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9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606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7/16/2022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54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close up of a feather&#10;&#10;Description automatically generated with low confidence">
            <a:extLst>
              <a:ext uri="{FF2B5EF4-FFF2-40B4-BE49-F238E27FC236}">
                <a16:creationId xmlns:a16="http://schemas.microsoft.com/office/drawing/2014/main" id="{9B8530A0-70ED-AD42-B390-FBFAC2949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059D4DD-D247-47C8-B574-B36CB222C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AD457-C299-1B8A-9235-EC5D72964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7235" y="1578575"/>
            <a:ext cx="7059705" cy="2832404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MUMS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400" cap="none" dirty="0">
                <a:solidFill>
                  <a:srgbClr val="FFFFFF"/>
                </a:solidFill>
              </a:rPr>
              <a:t>Manufacturing Unit Monitoring System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969FE-88B1-3B03-BB55-5DBA5E6C2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9943" y="4070320"/>
            <a:ext cx="4379257" cy="2537133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Module 6: Advance Java Project 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-by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    Devi Dinesh (36)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IN" i="0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Hrushikesh</a:t>
            </a:r>
            <a:r>
              <a:rPr lang="en-IN" i="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Shashikant More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(46)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    </a:t>
            </a:r>
            <a:r>
              <a:rPr lang="en-IN" i="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Mayur Ashok Shinde</a:t>
            </a:r>
            <a:r>
              <a:rPr lang="en-US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(57)</a:t>
            </a:r>
          </a:p>
          <a:p>
            <a:pPr>
              <a:spcBef>
                <a:spcPts val="0"/>
              </a:spcBef>
            </a:pPr>
            <a:endParaRPr lang="en-IN" dirty="0">
              <a:solidFill>
                <a:srgbClr val="FFFFFF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41561-5496-4399-4908-CD5E30E9D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63" y="132906"/>
            <a:ext cx="1471907" cy="1438681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2439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all Scale Industry in India: 5 Tips to start a small scale industry">
            <a:extLst>
              <a:ext uri="{FF2B5EF4-FFF2-40B4-BE49-F238E27FC236}">
                <a16:creationId xmlns:a16="http://schemas.microsoft.com/office/drawing/2014/main" id="{1555A571-7F3E-B681-0CDB-C9CE1F86C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182" y="2354226"/>
            <a:ext cx="6529634" cy="378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E64DC-CFB3-7A17-738B-5CA353D2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6540"/>
            <a:ext cx="9905999" cy="883520"/>
          </a:xfrm>
        </p:spPr>
        <p:txBody>
          <a:bodyPr/>
          <a:lstStyle/>
          <a:p>
            <a:pPr algn="ctr"/>
            <a:r>
              <a:rPr lang="en-US" dirty="0">
                <a:effectLst>
                  <a:reflection blurRad="38100" stA="50000" endA="300" endPos="64000" dist="29997" dir="5400000" sy="-100000" algn="bl" rotWithShape="0"/>
                </a:effectLst>
              </a:rPr>
              <a:t>Motivation Behind MUMS</a:t>
            </a:r>
            <a:endParaRPr lang="en-IN" dirty="0">
              <a:effectLst>
                <a:reflection blurRad="38100" stA="50000" endA="300" endPos="64000" dist="29997" dir="5400000" sy="-100000" algn="bl" rotWithShape="0"/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86E96-D36A-9162-65EA-D5D6BEA13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833" y="1200150"/>
            <a:ext cx="8886334" cy="469899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Small Scale Industries (SSI) are those industries in which the manufacturing, production and rendering of services are done on a small or micro scale, with the help of small machines and less manpower.</a:t>
            </a:r>
          </a:p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 Managing the production, employee-customer details, tracking daily activity and income-expenditure calculations becomes the major concern of such </a:t>
            </a:r>
            <a:r>
              <a:rPr lang="en-US" sz="1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organisations</a:t>
            </a: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MUMS provide an online service where-in it becomes a one stop solution for all the above problems.</a:t>
            </a:r>
          </a:p>
          <a:p>
            <a:pPr marL="0" indent="0" algn="ctr">
              <a:buNone/>
            </a:pPr>
            <a:r>
              <a:rPr lang="en-US" sz="18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5-in-1 Role Played by MUMS</a:t>
            </a:r>
          </a:p>
          <a:p>
            <a:pPr marL="628650" indent="-400050" algn="ctr"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Employee management system</a:t>
            </a:r>
          </a:p>
          <a:p>
            <a:pPr marL="628650" indent="-400050" algn="ctr"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Salary management system</a:t>
            </a:r>
          </a:p>
          <a:p>
            <a:pPr marL="628650" indent="-400050" algn="ctr"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 management system</a:t>
            </a:r>
          </a:p>
          <a:p>
            <a:pPr marL="628650" indent="-400050" algn="ctr"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Order and production management system</a:t>
            </a:r>
          </a:p>
          <a:p>
            <a:pPr marL="628650" indent="-400050" algn="ctr"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Activity tracker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1B6CA-B9CB-2DF0-5284-DA25C768E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463" y="13339"/>
            <a:ext cx="1064537" cy="1040507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22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9BFBE9BD-EE26-4D6A-1A29-12363C276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14192"/>
            <a:ext cx="12192000" cy="5643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E64DC-CFB3-7A17-738B-5CA353D2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6540"/>
            <a:ext cx="9905999" cy="883520"/>
          </a:xfrm>
        </p:spPr>
        <p:txBody>
          <a:bodyPr/>
          <a:lstStyle/>
          <a:p>
            <a:pPr algn="ctr"/>
            <a:r>
              <a:rPr lang="en-US" dirty="0">
                <a:effectLst>
                  <a:reflection blurRad="38100" stA="50000" endA="300" endPos="64000" dist="29997" dir="5400000" sy="-100000" algn="bl" rotWithShape="0"/>
                </a:effectLst>
              </a:rPr>
              <a:t>MUMS – Back End</a:t>
            </a:r>
            <a:endParaRPr lang="en-IN" dirty="0">
              <a:effectLst>
                <a:reflection blurRad="38100" stA="50000" endA="300" endPos="64000" dist="29997" dir="5400000" sy="-10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1B6CA-B9CB-2DF0-5284-DA25C768E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463" y="13339"/>
            <a:ext cx="1064537" cy="1040507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CF067BC-808B-89B1-3BC8-BB8F5A240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8"/>
          <a:stretch/>
        </p:blipFill>
        <p:spPr>
          <a:xfrm>
            <a:off x="1839685" y="907487"/>
            <a:ext cx="8512627" cy="5950513"/>
          </a:xfrm>
        </p:spPr>
      </p:pic>
    </p:spTree>
    <p:extLst>
      <p:ext uri="{BB962C8B-B14F-4D97-AF65-F5344CB8AC3E}">
        <p14:creationId xmlns:p14="http://schemas.microsoft.com/office/powerpoint/2010/main" val="101839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F7448FF-8466-8050-D993-1516E22F3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08" y="1062990"/>
            <a:ext cx="9556182" cy="27056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E64DC-CFB3-7A17-738B-5CA353D2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6540"/>
            <a:ext cx="9905999" cy="883520"/>
          </a:xfrm>
        </p:spPr>
        <p:txBody>
          <a:bodyPr/>
          <a:lstStyle/>
          <a:p>
            <a:pPr algn="ctr"/>
            <a:r>
              <a:rPr lang="en-US" dirty="0">
                <a:effectLst>
                  <a:reflection blurRad="38100" stA="50000" endA="300" endPos="64000" dist="29997" dir="5400000" sy="-100000" algn="bl" rotWithShape="0"/>
                </a:effectLst>
              </a:rPr>
              <a:t>Front-End Implementation</a:t>
            </a:r>
            <a:endParaRPr lang="en-IN" dirty="0">
              <a:effectLst>
                <a:reflection blurRad="38100" stA="50000" endA="300" endPos="64000" dist="29997" dir="5400000" sy="-10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1B6CA-B9CB-2DF0-5284-DA25C768E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463" y="22483"/>
            <a:ext cx="1064537" cy="1040507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6CA6F-958A-E680-5F77-A11C567B1E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768"/>
          <a:stretch/>
        </p:blipFill>
        <p:spPr>
          <a:xfrm>
            <a:off x="0" y="0"/>
            <a:ext cx="12192000" cy="11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2000" decel="1100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3.7037E-6 L 0 -3.21088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64DC-CFB3-7A17-738B-5CA353D2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6540"/>
            <a:ext cx="9905999" cy="883520"/>
          </a:xfrm>
        </p:spPr>
        <p:txBody>
          <a:bodyPr/>
          <a:lstStyle/>
          <a:p>
            <a:pPr algn="ctr"/>
            <a:r>
              <a:rPr lang="en-US" dirty="0">
                <a:effectLst>
                  <a:reflection blurRad="38100" stA="50000" endA="300" endPos="64000" dist="29997" dir="5400000" sy="-100000" algn="bl" rotWithShape="0"/>
                </a:effectLst>
              </a:rPr>
              <a:t>Front-End Implementation</a:t>
            </a:r>
            <a:endParaRPr lang="en-IN" dirty="0">
              <a:effectLst>
                <a:reflection blurRad="38100" stA="50000" endA="300" endPos="64000" dist="29997" dir="5400000" sy="-10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1B6CA-B9CB-2DF0-5284-DA25C768E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463" y="22483"/>
            <a:ext cx="1064537" cy="1040507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5997739-A2D2-B72C-893E-F8E7E5C044EC}"/>
              </a:ext>
            </a:extLst>
          </p:cNvPr>
          <p:cNvGrpSpPr/>
          <p:nvPr/>
        </p:nvGrpSpPr>
        <p:grpSpPr>
          <a:xfrm>
            <a:off x="1393371" y="1062990"/>
            <a:ext cx="9405258" cy="5229662"/>
            <a:chOff x="1393371" y="1062990"/>
            <a:chExt cx="9405258" cy="52296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9B54AA-043B-C1D9-25DB-C5EC24F96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89" b="6161"/>
            <a:stretch/>
          </p:blipFill>
          <p:spPr>
            <a:xfrm>
              <a:off x="1415142" y="1062990"/>
              <a:ext cx="9361714" cy="450532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5D9D97-8B4C-515E-6A11-5641C3A1ABDF}"/>
                </a:ext>
              </a:extLst>
            </p:cNvPr>
            <p:cNvSpPr txBox="1"/>
            <p:nvPr/>
          </p:nvSpPr>
          <p:spPr>
            <a:xfrm>
              <a:off x="1393371" y="5769432"/>
              <a:ext cx="9405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Login Page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876249-1542-B5EA-2AE3-9EAD1E12D99A}"/>
              </a:ext>
            </a:extLst>
          </p:cNvPr>
          <p:cNvGrpSpPr/>
          <p:nvPr/>
        </p:nvGrpSpPr>
        <p:grpSpPr>
          <a:xfrm>
            <a:off x="1371598" y="1072296"/>
            <a:ext cx="9405258" cy="5220356"/>
            <a:chOff x="1393371" y="1072296"/>
            <a:chExt cx="9405258" cy="52203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CB11DD-0ABD-6979-2265-CACA6829E5A4}"/>
                </a:ext>
              </a:extLst>
            </p:cNvPr>
            <p:cNvSpPr txBox="1"/>
            <p:nvPr/>
          </p:nvSpPr>
          <p:spPr>
            <a:xfrm>
              <a:off x="1393371" y="5769432"/>
              <a:ext cx="9405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Registration Page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600722-D9E5-E602-AF6F-F221C292C8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244" b="6190"/>
            <a:stretch/>
          </p:blipFill>
          <p:spPr>
            <a:xfrm>
              <a:off x="1415143" y="1072296"/>
              <a:ext cx="9361714" cy="450586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95010F-3CA0-B6F3-9D3C-385B70A989FA}"/>
              </a:ext>
            </a:extLst>
          </p:cNvPr>
          <p:cNvGrpSpPr/>
          <p:nvPr/>
        </p:nvGrpSpPr>
        <p:grpSpPr>
          <a:xfrm>
            <a:off x="1349825" y="1072296"/>
            <a:ext cx="9405258" cy="5224357"/>
            <a:chOff x="1317168" y="1053968"/>
            <a:chExt cx="9405258" cy="522435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4210E03-0A8C-4F11-E3F6-A725910E7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244" b="5714"/>
            <a:stretch/>
          </p:blipFill>
          <p:spPr>
            <a:xfrm>
              <a:off x="1404258" y="1053968"/>
              <a:ext cx="9318168" cy="450987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791959-400D-3DD3-9353-E6E254A9F55E}"/>
                </a:ext>
              </a:extLst>
            </p:cNvPr>
            <p:cNvSpPr txBox="1"/>
            <p:nvPr/>
          </p:nvSpPr>
          <p:spPr>
            <a:xfrm>
              <a:off x="1317168" y="5755105"/>
              <a:ext cx="9405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Dynamic Feedback Button (After Login)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D55251-878D-028B-F870-5851FFE897CC}"/>
              </a:ext>
            </a:extLst>
          </p:cNvPr>
          <p:cNvGrpSpPr/>
          <p:nvPr/>
        </p:nvGrpSpPr>
        <p:grpSpPr>
          <a:xfrm>
            <a:off x="1349825" y="1080649"/>
            <a:ext cx="9405258" cy="5212003"/>
            <a:chOff x="1349823" y="989174"/>
            <a:chExt cx="9405258" cy="521200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EB81940-E8BE-639B-1187-6927B92C9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185" b="5873"/>
            <a:stretch/>
          </p:blipFill>
          <p:spPr>
            <a:xfrm>
              <a:off x="1429128" y="989174"/>
              <a:ext cx="9290200" cy="44910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505E10-7CDF-C196-1335-7DC3A26B965A}"/>
                </a:ext>
              </a:extLst>
            </p:cNvPr>
            <p:cNvSpPr txBox="1"/>
            <p:nvPr/>
          </p:nvSpPr>
          <p:spPr>
            <a:xfrm>
              <a:off x="1349823" y="5677957"/>
              <a:ext cx="9405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Customer Login Page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98E250-416C-27BE-0108-A2395814236F}"/>
              </a:ext>
            </a:extLst>
          </p:cNvPr>
          <p:cNvGrpSpPr/>
          <p:nvPr/>
        </p:nvGrpSpPr>
        <p:grpSpPr>
          <a:xfrm>
            <a:off x="1372733" y="1086604"/>
            <a:ext cx="9405258" cy="5206048"/>
            <a:chOff x="500742" y="1064563"/>
            <a:chExt cx="9405258" cy="520604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8FBB63-1107-F1CF-1A59-08627442D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185" b="6508"/>
            <a:stretch/>
          </p:blipFill>
          <p:spPr>
            <a:xfrm>
              <a:off x="519033" y="1064563"/>
              <a:ext cx="9368668" cy="449556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44B1FC-CE68-D0E9-38F0-764D62E728C4}"/>
                </a:ext>
              </a:extLst>
            </p:cNvPr>
            <p:cNvSpPr txBox="1"/>
            <p:nvPr/>
          </p:nvSpPr>
          <p:spPr>
            <a:xfrm>
              <a:off x="500742" y="5747391"/>
              <a:ext cx="9405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Employee Login Page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7FF7E7-2142-4FB3-BB73-5ABE562AD1B2}"/>
              </a:ext>
            </a:extLst>
          </p:cNvPr>
          <p:cNvGrpSpPr/>
          <p:nvPr/>
        </p:nvGrpSpPr>
        <p:grpSpPr>
          <a:xfrm>
            <a:off x="1371598" y="1062990"/>
            <a:ext cx="9434818" cy="5144384"/>
            <a:chOff x="1349825" y="1079664"/>
            <a:chExt cx="9434818" cy="514438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1189CB7-BDE4-198C-8931-7CE288A3B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184" b="5715"/>
            <a:stretch/>
          </p:blipFill>
          <p:spPr>
            <a:xfrm>
              <a:off x="1407357" y="1079664"/>
              <a:ext cx="9377286" cy="45415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5B4CB7-DAAB-CF36-D98F-F6535FAB7A62}"/>
                </a:ext>
              </a:extLst>
            </p:cNvPr>
            <p:cNvSpPr txBox="1"/>
            <p:nvPr/>
          </p:nvSpPr>
          <p:spPr>
            <a:xfrm>
              <a:off x="1349825" y="5700828"/>
              <a:ext cx="9405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Admin Login Page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F2855E-A8B3-BC3F-1937-0D7A02E11908}"/>
              </a:ext>
            </a:extLst>
          </p:cNvPr>
          <p:cNvGrpSpPr/>
          <p:nvPr/>
        </p:nvGrpSpPr>
        <p:grpSpPr>
          <a:xfrm>
            <a:off x="1415144" y="1086336"/>
            <a:ext cx="9405258" cy="5214318"/>
            <a:chOff x="1393367" y="1081893"/>
            <a:chExt cx="9405258" cy="521431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659E7E7-179F-A94F-745A-2C0FF018A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185" b="5873"/>
            <a:stretch/>
          </p:blipFill>
          <p:spPr>
            <a:xfrm>
              <a:off x="1414568" y="1081893"/>
              <a:ext cx="9362864" cy="452621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BEBC26-4D4B-09F4-9797-994C1CC3FB30}"/>
                </a:ext>
              </a:extLst>
            </p:cNvPr>
            <p:cNvSpPr txBox="1"/>
            <p:nvPr/>
          </p:nvSpPr>
          <p:spPr>
            <a:xfrm>
              <a:off x="1393367" y="5772991"/>
              <a:ext cx="9405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Admin Login Page - Customer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680220-5AB2-83CD-2024-7991F8BBF888}"/>
              </a:ext>
            </a:extLst>
          </p:cNvPr>
          <p:cNvGrpSpPr/>
          <p:nvPr/>
        </p:nvGrpSpPr>
        <p:grpSpPr>
          <a:xfrm>
            <a:off x="1415144" y="1008654"/>
            <a:ext cx="9405258" cy="5198720"/>
            <a:chOff x="1404261" y="1077372"/>
            <a:chExt cx="9405258" cy="519872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2D050EA-79CE-FECD-28B6-3034AB873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8127" b="6032"/>
            <a:stretch/>
          </p:blipFill>
          <p:spPr>
            <a:xfrm>
              <a:off x="1415144" y="1077372"/>
              <a:ext cx="9361712" cy="452037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D8AFB2-C550-550C-683E-1CD1AF0BB8BA}"/>
                </a:ext>
              </a:extLst>
            </p:cNvPr>
            <p:cNvSpPr txBox="1"/>
            <p:nvPr/>
          </p:nvSpPr>
          <p:spPr>
            <a:xfrm>
              <a:off x="1404261" y="5752872"/>
              <a:ext cx="9405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Admin Login Page - Employee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F615DD-CA85-B36D-5607-9B26595C1D66}"/>
              </a:ext>
            </a:extLst>
          </p:cNvPr>
          <p:cNvGrpSpPr/>
          <p:nvPr/>
        </p:nvGrpSpPr>
        <p:grpSpPr>
          <a:xfrm>
            <a:off x="1370463" y="1035825"/>
            <a:ext cx="9426386" cy="5247959"/>
            <a:chOff x="1358155" y="1039019"/>
            <a:chExt cx="9426386" cy="52479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593D6C-3D1F-91A5-C67C-BC6E0CF62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244" b="5882"/>
            <a:stretch/>
          </p:blipFill>
          <p:spPr>
            <a:xfrm>
              <a:off x="1407459" y="1039019"/>
              <a:ext cx="9377082" cy="452951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AB8330-C133-3FDD-5256-EAD9E4BFCA4B}"/>
                </a:ext>
              </a:extLst>
            </p:cNvPr>
            <p:cNvSpPr txBox="1"/>
            <p:nvPr/>
          </p:nvSpPr>
          <p:spPr>
            <a:xfrm>
              <a:off x="1358155" y="5763758"/>
              <a:ext cx="9405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Admin Login Page - Orders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6033EB-0057-82D8-9889-E35DCB8D9F0E}"/>
              </a:ext>
            </a:extLst>
          </p:cNvPr>
          <p:cNvGrpSpPr/>
          <p:nvPr/>
        </p:nvGrpSpPr>
        <p:grpSpPr>
          <a:xfrm>
            <a:off x="1404254" y="1054889"/>
            <a:ext cx="9405258" cy="5239764"/>
            <a:chOff x="1379432" y="1051841"/>
            <a:chExt cx="9405258" cy="52397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D90035-1E3A-A968-0FFC-9D58705EE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8127" b="5752"/>
            <a:stretch/>
          </p:blipFill>
          <p:spPr>
            <a:xfrm>
              <a:off x="1409384" y="1051841"/>
              <a:ext cx="9373232" cy="454070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48553E-56C1-41FA-8035-32E89077226D}"/>
                </a:ext>
              </a:extLst>
            </p:cNvPr>
            <p:cNvSpPr txBox="1"/>
            <p:nvPr/>
          </p:nvSpPr>
          <p:spPr>
            <a:xfrm>
              <a:off x="1379432" y="5768385"/>
              <a:ext cx="9405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Admin Login Page – Salary Calculation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C800FE-D974-B8CD-BC80-14D283874C83}"/>
              </a:ext>
            </a:extLst>
          </p:cNvPr>
          <p:cNvGrpSpPr/>
          <p:nvPr/>
        </p:nvGrpSpPr>
        <p:grpSpPr>
          <a:xfrm>
            <a:off x="1411940" y="1053755"/>
            <a:ext cx="9427509" cy="5234953"/>
            <a:chOff x="1395151" y="1050831"/>
            <a:chExt cx="9427509" cy="52349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D8DF2C1-886B-B836-020E-C34025ECC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8127" b="6143"/>
            <a:stretch/>
          </p:blipFill>
          <p:spPr>
            <a:xfrm>
              <a:off x="1395151" y="1050831"/>
              <a:ext cx="9401698" cy="453375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FD7690-7F0F-B3A4-DE0A-F114365ABC5C}"/>
                </a:ext>
              </a:extLst>
            </p:cNvPr>
            <p:cNvSpPr txBox="1"/>
            <p:nvPr/>
          </p:nvSpPr>
          <p:spPr>
            <a:xfrm>
              <a:off x="1417402" y="5762564"/>
              <a:ext cx="9405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effectLst>
                    <a:reflection blurRad="6350" stA="60000" endA="900" endPos="60000" dist="29997" dir="5400000" sy="-100000" algn="bl" rotWithShape="0"/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Admin Login Page – Profit / Loss Calculation</a:t>
              </a:r>
            </a:p>
          </p:txBody>
        </p:sp>
      </p:grpSp>
      <p:pic>
        <p:nvPicPr>
          <p:cNvPr id="42" name="Picture 41" descr="Table&#10;&#10;Description automatically generated with medium confidence">
            <a:extLst>
              <a:ext uri="{FF2B5EF4-FFF2-40B4-BE49-F238E27FC236}">
                <a16:creationId xmlns:a16="http://schemas.microsoft.com/office/drawing/2014/main" id="{996B39E7-9245-3960-98EC-4A34AD380C3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" b="3922"/>
          <a:stretch/>
        </p:blipFill>
        <p:spPr>
          <a:xfrm>
            <a:off x="1373376" y="6910107"/>
            <a:ext cx="9447025" cy="217181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19E2696-CD11-A300-85AA-92DD1A22665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86187"/>
          <a:stretch/>
        </p:blipFill>
        <p:spPr>
          <a:xfrm>
            <a:off x="0" y="1"/>
            <a:ext cx="12192000" cy="9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2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2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2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2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2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3.10856 " pathEditMode="relative" rAng="0" ptsTypes="AA">
                                      <p:cBhvr>
                                        <p:cTn id="112" dur="1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8" name="Rectangle 2087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1BBD5D8D-131E-46C9-8ED3-18B799429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1942" y="0"/>
            <a:ext cx="9100058" cy="6858000"/>
          </a:xfrm>
          <a:custGeom>
            <a:avLst/>
            <a:gdLst>
              <a:gd name="connsiteX0" fmla="*/ 6010592 w 9100058"/>
              <a:gd name="connsiteY0" fmla="*/ 0 h 6858000"/>
              <a:gd name="connsiteX1" fmla="*/ 9100058 w 9100058"/>
              <a:gd name="connsiteY1" fmla="*/ 0 h 6858000"/>
              <a:gd name="connsiteX2" fmla="*/ 9100058 w 9100058"/>
              <a:gd name="connsiteY2" fmla="*/ 6858000 h 6858000"/>
              <a:gd name="connsiteX3" fmla="*/ 0 w 9100058"/>
              <a:gd name="connsiteY3" fmla="*/ 6858000 h 6858000"/>
              <a:gd name="connsiteX4" fmla="*/ 6010589 w 9100058"/>
              <a:gd name="connsiteY4" fmla="*/ 4 h 6858000"/>
              <a:gd name="connsiteX5" fmla="*/ 6010590 w 9100058"/>
              <a:gd name="connsiteY5" fmla="*/ 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0058" h="6858000">
                <a:moveTo>
                  <a:pt x="6010592" y="0"/>
                </a:moveTo>
                <a:lnTo>
                  <a:pt x="9100058" y="0"/>
                </a:lnTo>
                <a:lnTo>
                  <a:pt x="9100058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E64DC-CFB3-7A17-738B-5CA353D2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157" y="4369526"/>
            <a:ext cx="5946841" cy="1502228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effectLst>
                  <a:reflection blurRad="38100" stA="50000" endA="300" endPos="64000" dist="29997" dir="5400000" sy="-100000" algn="bl" rotWithShape="0"/>
                </a:effectLst>
              </a:rPr>
              <a:t>MUMS-Advance Java</a:t>
            </a:r>
            <a:endParaRPr lang="en-IN" dirty="0">
              <a:effectLst>
                <a:reflection blurRad="38100" stA="50000" endA="300" endPos="64000" dist="29997" dir="5400000" sy="-100000" algn="bl" rotWithShape="0"/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86E96-D36A-9162-65EA-D5D6BEA13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3" y="1053846"/>
            <a:ext cx="6621776" cy="5704106"/>
          </a:xfrm>
        </p:spPr>
        <p:txBody>
          <a:bodyPr anchor="t">
            <a:normAutofit/>
          </a:bodyPr>
          <a:lstStyle/>
          <a:p>
            <a:pPr marL="400050" indent="-400050">
              <a:lnSpc>
                <a:spcPct val="110000"/>
              </a:lnSpc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Registration and Form validation (Bean Validation)</a:t>
            </a:r>
          </a:p>
          <a:p>
            <a:pPr marL="400050" indent="-400050">
              <a:lnSpc>
                <a:spcPct val="110000"/>
              </a:lnSpc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Role based Login</a:t>
            </a:r>
          </a:p>
          <a:p>
            <a:pPr marL="400050" indent="-400050">
              <a:lnSpc>
                <a:spcPct val="110000"/>
              </a:lnSpc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CRUD Operations on Data-Base</a:t>
            </a:r>
          </a:p>
          <a:p>
            <a:pPr marL="628650" lvl="2" indent="-400050">
              <a:lnSpc>
                <a:spcPct val="110000"/>
              </a:lnSpc>
              <a:buFont typeface="+mj-lt"/>
              <a:buAutoNum type="romanLcPeriod"/>
            </a:pPr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Adding new User (Admin, Customer, Employee)</a:t>
            </a:r>
          </a:p>
          <a:p>
            <a:pPr marL="628650" lvl="2" indent="-400050">
              <a:lnSpc>
                <a:spcPct val="110000"/>
              </a:lnSpc>
              <a:buFont typeface="+mj-lt"/>
              <a:buAutoNum type="romanLcPeriod"/>
            </a:pPr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 can place new order</a:t>
            </a:r>
          </a:p>
          <a:p>
            <a:pPr marL="628650" lvl="2" indent="-400050">
              <a:lnSpc>
                <a:spcPct val="110000"/>
              </a:lnSpc>
              <a:buFont typeface="+mj-lt"/>
              <a:buAutoNum type="romanLcPeriod"/>
            </a:pPr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 can see previous orders</a:t>
            </a:r>
          </a:p>
          <a:p>
            <a:pPr marL="628650" lvl="2" indent="-400050">
              <a:lnSpc>
                <a:spcPct val="110000"/>
              </a:lnSpc>
              <a:buFont typeface="+mj-lt"/>
              <a:buAutoNum type="romanLcPeriod"/>
            </a:pPr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 can update their password</a:t>
            </a:r>
          </a:p>
          <a:p>
            <a:pPr marL="628650" lvl="2" indent="-400050">
              <a:lnSpc>
                <a:spcPct val="110000"/>
              </a:lnSpc>
              <a:buFont typeface="+mj-lt"/>
              <a:buAutoNum type="romanLcPeriod"/>
            </a:pPr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Admin can see all users and orders</a:t>
            </a:r>
          </a:p>
          <a:p>
            <a:pPr marL="628650" lvl="2" indent="-400050">
              <a:lnSpc>
                <a:spcPct val="110000"/>
              </a:lnSpc>
              <a:buFont typeface="+mj-lt"/>
              <a:buAutoNum type="romanLcPeriod"/>
            </a:pPr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Admin can delete any user</a:t>
            </a:r>
          </a:p>
          <a:p>
            <a:pPr marL="628650" lvl="2" indent="-400050">
              <a:lnSpc>
                <a:spcPct val="110000"/>
              </a:lnSpc>
              <a:buFont typeface="+mj-lt"/>
              <a:buAutoNum type="romanLcPeriod"/>
            </a:pPr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Customer if deleted, deletes the record of his orders</a:t>
            </a:r>
          </a:p>
          <a:p>
            <a:pPr marL="628650" lvl="2" indent="-400050">
              <a:lnSpc>
                <a:spcPct val="110000"/>
              </a:lnSpc>
              <a:buFont typeface="+mj-lt"/>
              <a:buAutoNum type="romanLcPeriod"/>
            </a:pPr>
            <a:endParaRPr lang="en-US" sz="1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00050" lvl="1" indent="-400050">
              <a:lnSpc>
                <a:spcPct val="110000"/>
              </a:lnSpc>
              <a:buFont typeface="+mj-lt"/>
              <a:buAutoNum type="romanLcPeriod"/>
            </a:pPr>
            <a:endParaRPr lang="en-US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00050" indent="-400050">
              <a:lnSpc>
                <a:spcPct val="110000"/>
              </a:lnSpc>
              <a:buFont typeface="+mj-lt"/>
              <a:buAutoNum type="romanUcPeriod"/>
            </a:pPr>
            <a:endParaRPr lang="en-US" sz="1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52" name="Picture 4" descr="Java Logo PNG Vector (SVG) Free Download">
            <a:extLst>
              <a:ext uri="{FF2B5EF4-FFF2-40B4-BE49-F238E27FC236}">
                <a16:creationId xmlns:a16="http://schemas.microsoft.com/office/drawing/2014/main" id="{8C7266C5-33DE-07C2-46CF-8EEC3EE2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2221" y="1116874"/>
            <a:ext cx="2927332" cy="39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2" name="Straight Connector 2091">
            <a:extLst>
              <a:ext uri="{FF2B5EF4-FFF2-40B4-BE49-F238E27FC236}">
                <a16:creationId xmlns:a16="http://schemas.microsoft.com/office/drawing/2014/main" id="{F478F504-9E26-4692-A3E2-5363222B8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white and black logo&#10;&#10;Description automatically generated with low confidence">
            <a:extLst>
              <a:ext uri="{FF2B5EF4-FFF2-40B4-BE49-F238E27FC236}">
                <a16:creationId xmlns:a16="http://schemas.microsoft.com/office/drawing/2014/main" id="{CC51B6CA-B9CB-2DF0-5284-DA25C768E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463" y="13339"/>
            <a:ext cx="1064537" cy="1040507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8578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294778-47A8-4EEF-9689-F6964D44D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D2A511A-065F-489D-9CF0-FEF36143A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531806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626582-88CC-4CA0-8BC6-94550FF9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17267" cy="6858000"/>
          </a:xfrm>
          <a:custGeom>
            <a:avLst/>
            <a:gdLst>
              <a:gd name="connsiteX0" fmla="*/ 0 w 11317267"/>
              <a:gd name="connsiteY0" fmla="*/ 0 h 6858000"/>
              <a:gd name="connsiteX1" fmla="*/ 11317267 w 11317267"/>
              <a:gd name="connsiteY1" fmla="*/ 0 h 6858000"/>
              <a:gd name="connsiteX2" fmla="*/ 5306679 w 11317267"/>
              <a:gd name="connsiteY2" fmla="*/ 6857996 h 6858000"/>
              <a:gd name="connsiteX3" fmla="*/ 5306677 w 11317267"/>
              <a:gd name="connsiteY3" fmla="*/ 6857998 h 6858000"/>
              <a:gd name="connsiteX4" fmla="*/ 5306675 w 11317267"/>
              <a:gd name="connsiteY4" fmla="*/ 6858000 h 6858000"/>
              <a:gd name="connsiteX5" fmla="*/ 0 w 113172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7267" h="6858000">
                <a:moveTo>
                  <a:pt x="0" y="0"/>
                </a:moveTo>
                <a:lnTo>
                  <a:pt x="11317267" y="0"/>
                </a:lnTo>
                <a:lnTo>
                  <a:pt x="5306679" y="6857996"/>
                </a:lnTo>
                <a:cubicBezTo>
                  <a:pt x="5306679" y="6857997"/>
                  <a:pt x="5306677" y="6857997"/>
                  <a:pt x="5306677" y="6857998"/>
                </a:cubicBezTo>
                <a:lnTo>
                  <a:pt x="530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E64DC-CFB3-7A17-738B-5CA353D2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857" y="-39437"/>
            <a:ext cx="7492285" cy="136089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reflection blurRad="38100" stA="50000" endA="300" endPos="64000" dist="29997" dir="5400000" sy="-100000" algn="bl" rotWithShape="0"/>
                </a:effectLst>
              </a:rPr>
              <a:t>Concepts And Technologies Used</a:t>
            </a:r>
            <a:endParaRPr lang="en-IN" dirty="0">
              <a:effectLst>
                <a:reflection blurRad="38100" stA="50000" endA="300" endPos="64000" dist="29997" dir="5400000" sy="-100000" algn="bl" rotWithShape="0"/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86E96-D36A-9162-65EA-D5D6BEA13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86" y="2716852"/>
            <a:ext cx="5631954" cy="3886702"/>
          </a:xfrm>
        </p:spPr>
        <p:txBody>
          <a:bodyPr>
            <a:noAutofit/>
          </a:bodyPr>
          <a:lstStyle/>
          <a:p>
            <a:pPr marL="628650" indent="-400050">
              <a:lnSpc>
                <a:spcPct val="110000"/>
              </a:lnSpc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MVC Architecture</a:t>
            </a:r>
          </a:p>
          <a:p>
            <a:pPr marL="628650" indent="-400050">
              <a:lnSpc>
                <a:spcPct val="110000"/>
              </a:lnSpc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Servlet &amp; JSP</a:t>
            </a:r>
          </a:p>
          <a:p>
            <a:pPr marL="628650" indent="-400050">
              <a:lnSpc>
                <a:spcPct val="110000"/>
              </a:lnSpc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Hibernate</a:t>
            </a:r>
          </a:p>
          <a:p>
            <a:pPr marL="628650" indent="-400050">
              <a:lnSpc>
                <a:spcPct val="110000"/>
              </a:lnSpc>
              <a:buFont typeface="+mj-lt"/>
              <a:buAutoNum type="romanUcPeriod"/>
            </a:pPr>
            <a:r>
              <a:rPr lang="en-US" sz="1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MySQL</a:t>
            </a:r>
          </a:p>
          <a:p>
            <a:pPr marL="628650" indent="-400050">
              <a:lnSpc>
                <a:spcPct val="110000"/>
              </a:lnSpc>
              <a:buFont typeface="+mj-lt"/>
              <a:buAutoNum type="romanUcPeriod"/>
            </a:pPr>
            <a:endParaRPr lang="en-US" sz="1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2" descr="MVC Architecture in Java - Javatpoint">
            <a:extLst>
              <a:ext uri="{FF2B5EF4-FFF2-40B4-BE49-F238E27FC236}">
                <a16:creationId xmlns:a16="http://schemas.microsoft.com/office/drawing/2014/main" id="{8AD2F1F4-869B-DAB5-F11B-86C44268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4612" y="3892593"/>
            <a:ext cx="5997387" cy="301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51B6CA-B9CB-2DF0-5284-DA25C768E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463" y="13339"/>
            <a:ext cx="1064537" cy="1040507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B185DD8-1868-22D7-2F36-99C4BABA29CD}"/>
              </a:ext>
            </a:extLst>
          </p:cNvPr>
          <p:cNvGrpSpPr/>
          <p:nvPr/>
        </p:nvGrpSpPr>
        <p:grpSpPr>
          <a:xfrm>
            <a:off x="3273120" y="1254975"/>
            <a:ext cx="9047809" cy="5670068"/>
            <a:chOff x="3254191" y="1272991"/>
            <a:chExt cx="9047809" cy="5670068"/>
          </a:xfrm>
        </p:grpSpPr>
        <p:pic>
          <p:nvPicPr>
            <p:cNvPr id="1028" name="Picture 4" descr="MVC Framework Introduction - GeeksforGeeks">
              <a:extLst>
                <a:ext uri="{FF2B5EF4-FFF2-40B4-BE49-F238E27FC236}">
                  <a16:creationId xmlns:a16="http://schemas.microsoft.com/office/drawing/2014/main" id="{A7F86A09-C20A-67AC-B6C4-583D0075B5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191" y="1272991"/>
              <a:ext cx="9047809" cy="5670068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DD8B4C-4ED7-4D58-7BCD-5CCD7930247C}"/>
                </a:ext>
              </a:extLst>
            </p:cNvPr>
            <p:cNvSpPr/>
            <p:nvPr/>
          </p:nvSpPr>
          <p:spPr>
            <a:xfrm>
              <a:off x="10563383" y="5293557"/>
              <a:ext cx="1658219" cy="1274018"/>
            </a:xfrm>
            <a:prstGeom prst="rect">
              <a:avLst/>
            </a:prstGeom>
            <a:solidFill>
              <a:srgbClr val="0409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30" name="Picture 6" descr="A Guide to JPA with Hibernate (Relationship Mappings) — OneToOne ,  OneToMany , ManyToOne , ManyToMany | by AnKiT KaMbOj | Medium">
            <a:extLst>
              <a:ext uri="{FF2B5EF4-FFF2-40B4-BE49-F238E27FC236}">
                <a16:creationId xmlns:a16="http://schemas.microsoft.com/office/drawing/2014/main" id="{9FB19BBB-A96B-A17D-6A84-5E1DE9E2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66" y="4356231"/>
            <a:ext cx="3972819" cy="219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| Most Popular Open Source Relational Database | AWS">
            <a:extLst>
              <a:ext uri="{FF2B5EF4-FFF2-40B4-BE49-F238E27FC236}">
                <a16:creationId xmlns:a16="http://schemas.microsoft.com/office/drawing/2014/main" id="{3D959E21-5BB1-3FA6-F732-30B15A174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600" y="4613014"/>
            <a:ext cx="3825551" cy="19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2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Freeform: Shape 2054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065" name="Straight Connector 2056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66" name="Rectangle 2058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ank You Letter to Employees">
            <a:extLst>
              <a:ext uri="{FF2B5EF4-FFF2-40B4-BE49-F238E27FC236}">
                <a16:creationId xmlns:a16="http://schemas.microsoft.com/office/drawing/2014/main" id="{08D00867-7704-C839-CB45-6699BB537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9836" r="104" b="16393"/>
          <a:stretch/>
        </p:blipFill>
        <p:spPr bwMode="auto">
          <a:xfrm>
            <a:off x="-8293" y="0"/>
            <a:ext cx="12191979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Freeform: Shape 2060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33576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302F1B"/>
      </a:dk2>
      <a:lt2>
        <a:srgbClr val="F0F0F3"/>
      </a:lt2>
      <a:accent1>
        <a:srgbClr val="AAA435"/>
      </a:accent1>
      <a:accent2>
        <a:srgbClr val="BE7B2F"/>
      </a:accent2>
      <a:accent3>
        <a:srgbClr val="CF5140"/>
      </a:accent3>
      <a:accent4>
        <a:srgbClr val="BE2F5A"/>
      </a:accent4>
      <a:accent5>
        <a:srgbClr val="CF40A7"/>
      </a:accent5>
      <a:accent6>
        <a:srgbClr val="AA2FBE"/>
      </a:accent6>
      <a:hlink>
        <a:srgbClr val="C24A8C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268</Words>
  <Application>Microsoft Office PowerPoint</Application>
  <PresentationFormat>Widescreen</PresentationFormat>
  <Paragraphs>47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Cambria Math</vt:lpstr>
      <vt:lpstr>Walbaum Display</vt:lpstr>
      <vt:lpstr>RegattaVTI</vt:lpstr>
      <vt:lpstr>MUMS Manufacturing Unit Monitoring System</vt:lpstr>
      <vt:lpstr>Motivation Behind MUMS</vt:lpstr>
      <vt:lpstr>MUMS – Back End</vt:lpstr>
      <vt:lpstr>Front-End Implementation</vt:lpstr>
      <vt:lpstr>Front-End Implementation</vt:lpstr>
      <vt:lpstr>MUMS-Advance Java</vt:lpstr>
      <vt:lpstr>Concepts And Technologies Used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MUMS Manufacturing Unit Monitoring System</dc:title>
  <dc:creator>Devi Dinesh</dc:creator>
  <cp:lastModifiedBy>Devi Dinesh</cp:lastModifiedBy>
  <cp:revision>13</cp:revision>
  <dcterms:created xsi:type="dcterms:W3CDTF">2022-07-16T03:35:04Z</dcterms:created>
  <dcterms:modified xsi:type="dcterms:W3CDTF">2022-07-16T18:18:31Z</dcterms:modified>
</cp:coreProperties>
</file>